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774" r:id="rId216"/>
    <p:sldId id="778" r:id="rId217"/>
    <p:sldId id="779" r:id="rId218"/>
    <p:sldId id="780" r:id="rId219"/>
    <p:sldId id="781" r:id="rId220"/>
    <p:sldId id="782" r:id="rId221"/>
    <p:sldId id="783" r:id="rId222"/>
    <p:sldId id="784" r:id="rId223"/>
    <p:sldId id="785" r:id="rId224"/>
    <p:sldId id="786" r:id="rId225"/>
    <p:sldId id="787" r:id="rId226"/>
    <p:sldId id="788" r:id="rId227"/>
    <p:sldId id="789" r:id="rId228"/>
    <p:sldId id="790" r:id="rId229"/>
    <p:sldId id="791" r:id="rId230"/>
    <p:sldId id="792" r:id="rId231"/>
    <p:sldId id="793" r:id="rId232"/>
    <p:sldId id="794" r:id="rId233"/>
    <p:sldId id="795" r:id="rId234"/>
    <p:sldId id="796" r:id="rId235"/>
    <p:sldId id="797" r:id="rId236"/>
    <p:sldId id="798" r:id="rId237"/>
    <p:sldId id="799" r:id="rId238"/>
    <p:sldId id="800" r:id="rId239"/>
    <p:sldId id="801" r:id="rId240"/>
    <p:sldId id="802" r:id="rId241"/>
    <p:sldId id="803" r:id="rId242"/>
    <p:sldId id="804" r:id="rId243"/>
    <p:sldId id="805" r:id="rId244"/>
    <p:sldId id="806" r:id="rId245"/>
    <p:sldId id="807" r:id="rId246"/>
    <p:sldId id="808" r:id="rId247"/>
    <p:sldId id="809" r:id="rId248"/>
    <p:sldId id="810" r:id="rId249"/>
    <p:sldId id="811" r:id="rId250"/>
    <p:sldId id="812" r:id="rId251"/>
    <p:sldId id="813" r:id="rId252"/>
    <p:sldId id="814" r:id="rId253"/>
    <p:sldId id="815" r:id="rId254"/>
    <p:sldId id="816" r:id="rId255"/>
    <p:sldId id="817" r:id="rId256"/>
    <p:sldId id="819" r:id="rId257"/>
    <p:sldId id="820" r:id="rId258"/>
    <p:sldId id="821" r:id="rId259"/>
    <p:sldId id="822" r:id="rId260"/>
    <p:sldId id="823" r:id="rId261"/>
    <p:sldId id="824" r:id="rId262"/>
    <p:sldId id="825" r:id="rId263"/>
    <p:sldId id="826" r:id="rId264"/>
    <p:sldId id="827" r:id="rId265"/>
    <p:sldId id="828" r:id="rId266"/>
    <p:sldId id="829" r:id="rId267"/>
    <p:sldId id="830" r:id="rId268"/>
    <p:sldId id="831" r:id="rId269"/>
    <p:sldId id="832" r:id="rId270"/>
    <p:sldId id="833" r:id="rId271"/>
    <p:sldId id="834" r:id="rId272"/>
    <p:sldId id="678" r:id="rId273"/>
    <p:sldId id="680" r:id="rId274"/>
    <p:sldId id="681" r:id="rId275"/>
    <p:sldId id="682" r:id="rId276"/>
    <p:sldId id="683" r:id="rId277"/>
    <p:sldId id="684" r:id="rId278"/>
    <p:sldId id="685" r:id="rId279"/>
    <p:sldId id="686" r:id="rId280"/>
    <p:sldId id="687" r:id="rId281"/>
    <p:sldId id="688" r:id="rId282"/>
    <p:sldId id="689" r:id="rId283"/>
    <p:sldId id="691" r:id="rId284"/>
    <p:sldId id="692" r:id="rId285"/>
    <p:sldId id="690" r:id="rId286"/>
    <p:sldId id="693" r:id="rId287"/>
    <p:sldId id="695" r:id="rId288"/>
    <p:sldId id="694" r:id="rId289"/>
    <p:sldId id="696" r:id="rId290"/>
    <p:sldId id="697" r:id="rId291"/>
    <p:sldId id="698" r:id="rId292"/>
    <p:sldId id="699" r:id="rId293"/>
    <p:sldId id="700" r:id="rId294"/>
    <p:sldId id="701" r:id="rId295"/>
    <p:sldId id="702" r:id="rId296"/>
    <p:sldId id="703" r:id="rId297"/>
    <p:sldId id="704" r:id="rId298"/>
    <p:sldId id="705" r:id="rId299"/>
    <p:sldId id="706" r:id="rId300"/>
    <p:sldId id="707" r:id="rId301"/>
    <p:sldId id="708" r:id="rId302"/>
    <p:sldId id="709" r:id="rId303"/>
    <p:sldId id="711" r:id="rId304"/>
    <p:sldId id="712" r:id="rId305"/>
    <p:sldId id="710" r:id="rId306"/>
    <p:sldId id="713" r:id="rId307"/>
    <p:sldId id="714" r:id="rId308"/>
    <p:sldId id="715" r:id="rId309"/>
    <p:sldId id="716" r:id="rId310"/>
    <p:sldId id="717" r:id="rId311"/>
    <p:sldId id="718" r:id="rId312"/>
    <p:sldId id="719" r:id="rId313"/>
    <p:sldId id="720" r:id="rId314"/>
    <p:sldId id="721" r:id="rId315"/>
    <p:sldId id="722" r:id="rId316"/>
    <p:sldId id="723" r:id="rId317"/>
    <p:sldId id="724" r:id="rId318"/>
    <p:sldId id="679" r:id="rId319"/>
    <p:sldId id="726" r:id="rId320"/>
    <p:sldId id="727" r:id="rId321"/>
    <p:sldId id="728" r:id="rId322"/>
    <p:sldId id="729" r:id="rId323"/>
    <p:sldId id="730" r:id="rId324"/>
    <p:sldId id="731" r:id="rId325"/>
    <p:sldId id="733" r:id="rId326"/>
    <p:sldId id="732" r:id="rId327"/>
    <p:sldId id="734" r:id="rId328"/>
    <p:sldId id="735" r:id="rId329"/>
    <p:sldId id="736" r:id="rId330"/>
    <p:sldId id="737" r:id="rId331"/>
    <p:sldId id="775" r:id="rId332"/>
    <p:sldId id="738" r:id="rId333"/>
    <p:sldId id="739" r:id="rId334"/>
    <p:sldId id="740" r:id="rId335"/>
    <p:sldId id="741" r:id="rId336"/>
    <p:sldId id="744" r:id="rId337"/>
    <p:sldId id="742" r:id="rId338"/>
    <p:sldId id="743" r:id="rId339"/>
    <p:sldId id="745" r:id="rId340"/>
    <p:sldId id="746" r:id="rId341"/>
    <p:sldId id="747" r:id="rId342"/>
    <p:sldId id="748" r:id="rId343"/>
    <p:sldId id="749" r:id="rId344"/>
    <p:sldId id="750" r:id="rId345"/>
    <p:sldId id="751" r:id="rId346"/>
    <p:sldId id="752" r:id="rId347"/>
    <p:sldId id="753" r:id="rId348"/>
    <p:sldId id="754" r:id="rId349"/>
    <p:sldId id="755" r:id="rId350"/>
    <p:sldId id="756" r:id="rId351"/>
    <p:sldId id="757" r:id="rId352"/>
    <p:sldId id="758" r:id="rId353"/>
    <p:sldId id="759" r:id="rId354"/>
    <p:sldId id="760" r:id="rId355"/>
    <p:sldId id="761" r:id="rId356"/>
    <p:sldId id="776" r:id="rId357"/>
    <p:sldId id="777" r:id="rId358"/>
    <p:sldId id="762" r:id="rId359"/>
    <p:sldId id="763" r:id="rId360"/>
    <p:sldId id="764" r:id="rId361"/>
    <p:sldId id="765" r:id="rId362"/>
    <p:sldId id="766" r:id="rId363"/>
    <p:sldId id="767" r:id="rId364"/>
    <p:sldId id="768" r:id="rId365"/>
    <p:sldId id="769" r:id="rId366"/>
    <p:sldId id="770" r:id="rId367"/>
    <p:sldId id="771" r:id="rId368"/>
    <p:sldId id="772" r:id="rId369"/>
    <p:sldId id="773" r:id="rId370"/>
    <p:sldId id="725" r:id="rId37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>
      <p:cViewPr>
        <p:scale>
          <a:sx n="50" d="100"/>
          <a:sy n="50" d="100"/>
        </p:scale>
        <p:origin x="171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commentAuthors" Target="commentAuthor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tableStyles" Target="tableStyle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gi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jpeg"/><Relationship Id="rId4" Type="http://schemas.openxmlformats.org/officeDocument/2006/relationships/image" Target="../media/image283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e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e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e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gif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gif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gif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gi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binarios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</a:t>
            </a:r>
            <a:r>
              <a:rPr lang="en-US" b="1" dirty="0" err="1" smtClean="0"/>
              <a:t>positivo</a:t>
            </a:r>
            <a:r>
              <a:rPr lang="en-US" b="1" dirty="0" smtClean="0"/>
              <a:t>:</a:t>
            </a:r>
            <a:r>
              <a:rPr lang="en-US" dirty="0" smtClean="0"/>
              <a:t> 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o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206645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924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924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924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</a:t>
            </a:r>
            <a:r>
              <a:rPr lang="es-PA" smtClean="0"/>
              <a:t>para 4 </a:t>
            </a:r>
            <a:r>
              <a:rPr lang="es-PA" dirty="0" smtClean="0"/>
              <a:t>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Número binario con Signo</a:t>
            </a:r>
            <a:r>
              <a:rPr lang="es-PA" dirty="0" smtClean="0"/>
              <a:t>: Un número binario de longitud fija cuyo signo es representado por un bit, usualmente el más significativo, y cuya magnitud es representada por los otros bits.</a:t>
            </a:r>
            <a:endParaRPr lang="es-PA" dirty="0"/>
          </a:p>
          <a:p>
            <a:r>
              <a:rPr lang="es-PA" b="1" dirty="0" smtClean="0"/>
              <a:t>Número binario sin signo</a:t>
            </a:r>
            <a:r>
              <a:rPr lang="es-PA" dirty="0" smtClean="0"/>
              <a:t>: Un número binario cuyo signo no esta especificado por el bit de signo.  Un signo como positivo es asumido hasta que se diga lo contrario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204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Operando</a:t>
            </a:r>
            <a:r>
              <a:rPr lang="es-PA" dirty="0" smtClean="0"/>
              <a:t>: Un número en el cual cuya función aritmética opera (x + y = z).</a:t>
            </a:r>
          </a:p>
          <a:p>
            <a:r>
              <a:rPr lang="es-PA" b="1" dirty="0" smtClean="0"/>
              <a:t>“</a:t>
            </a:r>
            <a:r>
              <a:rPr lang="es-PA" b="1" dirty="0" err="1" smtClean="0"/>
              <a:t>Augend</a:t>
            </a:r>
            <a:r>
              <a:rPr lang="es-PA" b="1" dirty="0" smtClean="0"/>
              <a:t>”</a:t>
            </a:r>
            <a:r>
              <a:rPr lang="es-PA" dirty="0" smtClean="0"/>
              <a:t>: El número de la suma cuyo valor se añadirá</a:t>
            </a:r>
          </a:p>
          <a:p>
            <a:r>
              <a:rPr lang="es-PA" b="1" dirty="0" err="1" smtClean="0"/>
              <a:t>Adendo</a:t>
            </a:r>
            <a:r>
              <a:rPr lang="es-PA" b="1" dirty="0" smtClean="0"/>
              <a:t>:</a:t>
            </a:r>
            <a:r>
              <a:rPr lang="es-PA" dirty="0" smtClean="0"/>
              <a:t>  El número en la adición cuyo valor es añadido a otro</a:t>
            </a:r>
          </a:p>
          <a:p>
            <a:r>
              <a:rPr lang="es-PA" b="1" dirty="0" smtClean="0"/>
              <a:t>Suma:</a:t>
            </a:r>
            <a:r>
              <a:rPr lang="es-PA" dirty="0" smtClean="0"/>
              <a:t>  Resultado de la operación de adición</a:t>
            </a:r>
          </a:p>
          <a:p>
            <a:r>
              <a:rPr lang="es-PA" b="1" dirty="0" smtClean="0"/>
              <a:t>Llevando:</a:t>
            </a:r>
            <a:r>
              <a:rPr lang="es-PA" dirty="0" smtClean="0"/>
              <a:t>  Es el resultado de la operación del siguiente bit adicional que se da cuando el resultado es más largo que el expresado</a:t>
            </a:r>
          </a:p>
          <a:p>
            <a:r>
              <a:rPr lang="es-PA" b="1" dirty="0" smtClean="0"/>
              <a:t>Bit de Suma (adición a un bit): </a:t>
            </a:r>
            <a:r>
              <a:rPr lang="es-PA" dirty="0" smtClean="0"/>
              <a:t>El bit menos significativo de la suma de una adición bit a bit.</a:t>
            </a:r>
          </a:p>
          <a:p>
            <a:r>
              <a:rPr lang="es-PA" b="1" dirty="0" smtClean="0"/>
              <a:t>Bit de Llevando: </a:t>
            </a:r>
            <a:r>
              <a:rPr lang="es-PA" dirty="0" smtClean="0"/>
              <a:t> Un bit que mantiene el valor de 0 o 1 resultado de la suma de dos números binarios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84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–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una operación de suma binaria</a:t>
            </a:r>
          </a:p>
          <a:p>
            <a:pPr lvl="1"/>
            <a:r>
              <a:rPr lang="es-PA" dirty="0" smtClean="0"/>
              <a:t>Suma, Sumando, Llevando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89" y="2751158"/>
            <a:ext cx="6993452" cy="22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2800" dirty="0" smtClean="0"/>
              <a:t>Calcular la suma de </a:t>
            </a:r>
          </a:p>
          <a:p>
            <a:pPr lvl="1"/>
            <a:r>
              <a:rPr lang="es-PA" sz="2800" dirty="0" smtClean="0"/>
              <a:t>1 0 0 1 0							1 0 1 1 1</a:t>
            </a:r>
          </a:p>
          <a:p>
            <a:pPr lvl="1"/>
            <a:r>
              <a:rPr lang="es-PA" sz="2800" dirty="0" smtClean="0"/>
              <a:t>   1 0 1 0                              1 0 0 1 0</a:t>
            </a:r>
          </a:p>
          <a:p>
            <a:pPr lvl="1"/>
            <a:endParaRPr lang="es-PA" sz="2800" dirty="0" smtClean="0"/>
          </a:p>
          <a:p>
            <a:pPr lvl="1"/>
            <a:endParaRPr lang="es-PA" sz="2800" dirty="0"/>
          </a:p>
        </p:txBody>
      </p:sp>
    </p:spTree>
    <p:extLst>
      <p:ext uri="{BB962C8B-B14F-4D97-AF65-F5344CB8AC3E}">
        <p14:creationId xmlns:p14="http://schemas.microsoft.com/office/powerpoint/2010/main" val="7503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Calcular la suma de </a:t>
            </a:r>
          </a:p>
          <a:p>
            <a:pPr lvl="1"/>
            <a:endParaRPr lang="es-PA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3" y="1684751"/>
            <a:ext cx="3602425" cy="18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b="1" dirty="0" smtClean="0"/>
              <a:t>Diferencia:  </a:t>
            </a:r>
            <a:r>
              <a:rPr lang="es-PA" sz="3000" dirty="0" smtClean="0"/>
              <a:t>El resultado de una operación aritmética</a:t>
            </a:r>
          </a:p>
          <a:p>
            <a:r>
              <a:rPr lang="es-PA" sz="3000" b="1" dirty="0" smtClean="0"/>
              <a:t>Minuendo:  </a:t>
            </a:r>
            <a:r>
              <a:rPr lang="es-PA" sz="3000" dirty="0" smtClean="0"/>
              <a:t>El número en una operación de sustracción de la cual otro número es </a:t>
            </a:r>
            <a:r>
              <a:rPr lang="es-PA" sz="3000" dirty="0" err="1" smtClean="0"/>
              <a:t>sustraido</a:t>
            </a:r>
            <a:endParaRPr lang="es-PA" sz="3000" dirty="0" smtClean="0"/>
          </a:p>
          <a:p>
            <a:r>
              <a:rPr lang="es-PA" sz="3000" b="1" dirty="0" smtClean="0"/>
              <a:t>Sustraendo:  </a:t>
            </a:r>
            <a:r>
              <a:rPr lang="es-PA" sz="3000" dirty="0" smtClean="0"/>
              <a:t>El número en una operación de </a:t>
            </a:r>
            <a:r>
              <a:rPr lang="es-PA" sz="3000" dirty="0" err="1" smtClean="0"/>
              <a:t>sustracci´n</a:t>
            </a:r>
            <a:r>
              <a:rPr lang="es-PA" sz="3000" dirty="0" smtClean="0"/>
              <a:t> que es sustraído de otro número</a:t>
            </a:r>
          </a:p>
          <a:p>
            <a:r>
              <a:rPr lang="es-PA" sz="3000" b="1" dirty="0" smtClean="0"/>
              <a:t>Prestado: </a:t>
            </a:r>
            <a:r>
              <a:rPr lang="es-PA" sz="3000" dirty="0" smtClean="0"/>
              <a:t>Un dígito extraído hacia atrás de una posición más significativa en donde el dígito sustraendo es más largo que el minuendo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39214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69" y="2355868"/>
            <a:ext cx="5902015" cy="25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la solución a la resta de 1110 y 1001</a:t>
            </a:r>
          </a:p>
          <a:p>
            <a:endParaRPr lang="es-PA" sz="3000" dirty="0"/>
          </a:p>
          <a:p>
            <a:endParaRPr lang="es-PA" sz="3000" dirty="0" smtClean="0"/>
          </a:p>
          <a:p>
            <a:r>
              <a:rPr lang="es-PA" sz="3000" dirty="0" smtClean="0"/>
              <a:t>Realizar la sustracción de 10000 y 101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1350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el resultado de las siguientes sustracciones</a:t>
            </a:r>
          </a:p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81" y="2735301"/>
            <a:ext cx="294176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/>
              <a:t>Bit de Signo:</a:t>
            </a:r>
            <a:r>
              <a:rPr lang="es-PA" dirty="0"/>
              <a:t> Un bit usualmente le más significativo que indica en donde un número con signo binario es positivo o negativo</a:t>
            </a:r>
          </a:p>
          <a:p>
            <a:r>
              <a:rPr lang="es-PA" b="1" dirty="0"/>
              <a:t>Bits de Magnitud:</a:t>
            </a:r>
            <a:r>
              <a:rPr lang="es-PA" dirty="0"/>
              <a:t>  Los bits de un número binario que nos dicen que tan largo es el número</a:t>
            </a:r>
          </a:p>
          <a:p>
            <a:r>
              <a:rPr lang="es-PA" b="1" dirty="0"/>
              <a:t>Forma verdadera de Magnitud:</a:t>
            </a:r>
            <a:r>
              <a:rPr lang="es-PA" dirty="0"/>
              <a:t>  Una forma de número binario sin signo cuya magnitud es representado pro un número binario</a:t>
            </a:r>
          </a:p>
          <a:p>
            <a:r>
              <a:rPr lang="es-PA" b="1" dirty="0"/>
              <a:t>Complemento </a:t>
            </a:r>
            <a:r>
              <a:rPr lang="es-PA" b="1" dirty="0" smtClean="0"/>
              <a:t>A1:</a:t>
            </a:r>
            <a:r>
              <a:rPr lang="es-PA" dirty="0" smtClean="0"/>
              <a:t>  Una forma de notación binaria en la cual el número negativo es creado complementando todos los bits numéricos incluyendo el bit de signo.</a:t>
            </a:r>
            <a:endParaRPr lang="es-PA" dirty="0"/>
          </a:p>
          <a:p>
            <a:r>
              <a:rPr lang="es-PA" b="1" dirty="0"/>
              <a:t>Complemento A2</a:t>
            </a:r>
            <a:r>
              <a:rPr lang="es-PA" b="1" dirty="0" smtClean="0"/>
              <a:t>:</a:t>
            </a:r>
            <a:r>
              <a:rPr lang="es-PA" dirty="0" smtClean="0"/>
              <a:t>  Una forma de notación binaria en la cual el número negativo es creado añadiendo un 1 al complemento A1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819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Escribir los siguientes números en su magnitud verdadera</a:t>
            </a:r>
          </a:p>
          <a:p>
            <a:r>
              <a:rPr lang="es-PA" dirty="0" smtClean="0"/>
              <a:t>Considerar el bit de signo</a:t>
            </a:r>
          </a:p>
          <a:p>
            <a:pPr lvl="1"/>
            <a:r>
              <a:rPr lang="es-PA" dirty="0" smtClean="0"/>
              <a:t>25</a:t>
            </a:r>
          </a:p>
          <a:p>
            <a:pPr lvl="1"/>
            <a:r>
              <a:rPr lang="es-PA" dirty="0" smtClean="0"/>
              <a:t>-25</a:t>
            </a:r>
          </a:p>
          <a:p>
            <a:pPr lvl="1"/>
            <a:r>
              <a:rPr lang="es-PA" dirty="0" smtClean="0"/>
              <a:t>12</a:t>
            </a:r>
          </a:p>
          <a:p>
            <a:pPr lvl="1"/>
            <a:r>
              <a:rPr lang="es-PA" dirty="0" smtClean="0"/>
              <a:t>-12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204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Complemento A1:  Convertir los siguientes números de 8 bit en su complemento A1</a:t>
            </a:r>
          </a:p>
          <a:p>
            <a:r>
              <a:rPr lang="es-PA" dirty="0" smtClean="0"/>
              <a:t>NOTA:  Para complemento A1 el número negativo debe calcularse</a:t>
            </a:r>
          </a:p>
          <a:p>
            <a:pPr lvl="1"/>
            <a:r>
              <a:rPr lang="es-PA" dirty="0" smtClean="0"/>
              <a:t>Calcular el valor verdadero positivo</a:t>
            </a:r>
          </a:p>
          <a:p>
            <a:pPr lvl="1"/>
            <a:r>
              <a:rPr lang="es-PA" dirty="0" smtClean="0"/>
              <a:t>Luego calcular el complemento A1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414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Calcular el complemento A2 de los siguientes números: 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Calcular la forma verdadera del número</a:t>
            </a:r>
          </a:p>
          <a:p>
            <a:pPr lvl="1"/>
            <a:r>
              <a:rPr lang="es-PA" dirty="0" smtClean="0"/>
              <a:t>Calcular el complemento A1</a:t>
            </a:r>
          </a:p>
          <a:p>
            <a:pPr lvl="1"/>
            <a:r>
              <a:rPr lang="es-PA" dirty="0" smtClean="0"/>
              <a:t>Sumar 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973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Adición con signo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36" y="2896939"/>
            <a:ext cx="5442536" cy="21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A1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 los números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pasa al inicio y se suma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4509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Sumarle 1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se elimina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96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65 – 80</a:t>
            </a:r>
          </a:p>
          <a:p>
            <a:r>
              <a:rPr lang="es-PA" dirty="0" smtClean="0"/>
              <a:t>NOTA:  Realizar el mismo proceso de resta por complemento A2 y al resultado aplicarle el complemento A2, el resultado es el número negativo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75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El rango de un número negativo es de -2^n &gt;= x &lt;= 2^n – 1</a:t>
            </a:r>
          </a:p>
          <a:p>
            <a:r>
              <a:rPr lang="es-PA" dirty="0" smtClean="0"/>
              <a:t>El rango de un número positivo es de 0 &gt;= x &lt;= 2^n</a:t>
            </a:r>
          </a:p>
          <a:p>
            <a:endParaRPr lang="es-PA" dirty="0"/>
          </a:p>
          <a:p>
            <a:r>
              <a:rPr lang="es-PA" dirty="0" smtClean="0"/>
              <a:t>Se usa el complemento A1 para esto</a:t>
            </a:r>
          </a:p>
          <a:p>
            <a:endParaRPr lang="es-PA" dirty="0"/>
          </a:p>
          <a:p>
            <a:r>
              <a:rPr lang="es-PA" dirty="0" smtClean="0"/>
              <a:t>Por ejemplo, el rango de un número de 8 bits sería -128 a 127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313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Representar el complemento A2 del número -16 como</a:t>
            </a:r>
          </a:p>
          <a:p>
            <a:pPr lvl="1"/>
            <a:r>
              <a:rPr lang="es-PA" dirty="0" smtClean="0"/>
              <a:t>Un número de 8 bits</a:t>
            </a:r>
          </a:p>
          <a:p>
            <a:pPr lvl="1"/>
            <a:r>
              <a:rPr lang="es-PA" dirty="0" smtClean="0"/>
              <a:t>Un número de 5 bits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099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err="1" smtClean="0"/>
              <a:t>Sobreflujo</a:t>
            </a:r>
            <a:r>
              <a:rPr lang="es-PA" dirty="0" smtClean="0"/>
              <a:t>:  Un llevando </a:t>
            </a:r>
            <a:r>
              <a:rPr lang="es-PA" dirty="0" err="1" smtClean="0"/>
              <a:t>erronio</a:t>
            </a:r>
            <a:r>
              <a:rPr lang="es-PA" dirty="0" smtClean="0"/>
              <a:t> de una operación binaria resultado de suma o diferencia de un número de magnitud de bits fija</a:t>
            </a:r>
          </a:p>
          <a:p>
            <a:r>
              <a:rPr lang="es-PA" dirty="0" smtClean="0"/>
              <a:t>Ejemplo:  En la adición de 75 + 96</a:t>
            </a:r>
          </a:p>
          <a:p>
            <a:endParaRPr lang="es-PA" dirty="0"/>
          </a:p>
          <a:p>
            <a:r>
              <a:rPr lang="es-PA" dirty="0" smtClean="0"/>
              <a:t>Ejemplo:  En la </a:t>
            </a:r>
            <a:r>
              <a:rPr lang="es-PA" dirty="0" err="1" smtClean="0"/>
              <a:t>adiciónde</a:t>
            </a:r>
            <a:r>
              <a:rPr lang="es-PA" dirty="0" smtClean="0"/>
              <a:t> dos números negativos</a:t>
            </a:r>
          </a:p>
          <a:p>
            <a:pPr lvl="1"/>
            <a:r>
              <a:rPr lang="es-PA" dirty="0" smtClean="0"/>
              <a:t> -80 - 65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72" y="2495772"/>
            <a:ext cx="3486578" cy="105458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361" y="3550355"/>
            <a:ext cx="4933438" cy="33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Parecida a la adición decimal pero con las siguientes condiciones</a:t>
            </a:r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61" y="2819638"/>
            <a:ext cx="3805607" cy="20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adición de:</a:t>
            </a:r>
          </a:p>
          <a:p>
            <a:r>
              <a:rPr lang="es-PA" dirty="0" smtClean="0"/>
              <a:t>6B3h + A9Ch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de:</a:t>
            </a:r>
          </a:p>
          <a:p>
            <a:r>
              <a:rPr lang="es-PA" dirty="0" smtClean="0"/>
              <a:t>6B3h - 49Ch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Negar el siguiente número realizando su complemento A16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Restar FFFF del número original</a:t>
            </a:r>
          </a:p>
          <a:p>
            <a:pPr lvl="1"/>
            <a:r>
              <a:rPr lang="es-PA" dirty="0" smtClean="0"/>
              <a:t>Sumarle 1 al resultado</a:t>
            </a:r>
          </a:p>
          <a:p>
            <a:r>
              <a:rPr lang="es-PA" dirty="0" smtClean="0"/>
              <a:t>15AC</a:t>
            </a:r>
          </a:p>
          <a:p>
            <a:endParaRPr lang="es-PA" dirty="0"/>
          </a:p>
          <a:p>
            <a:r>
              <a:rPr lang="es-PA" dirty="0" smtClean="0"/>
              <a:t>Respuesta: EA54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6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 8B63 y 55D7</a:t>
            </a:r>
          </a:p>
          <a:p>
            <a:pPr lvl="1"/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Realizar el complemento A16 del número negativo (A15 + 1)</a:t>
            </a:r>
          </a:p>
          <a:p>
            <a:pPr lvl="1"/>
            <a:r>
              <a:rPr lang="es-PA" dirty="0" smtClean="0"/>
              <a:t>Realizar la suma</a:t>
            </a:r>
          </a:p>
          <a:p>
            <a:pPr lvl="1"/>
            <a:r>
              <a:rPr lang="es-PA" dirty="0" smtClean="0"/>
              <a:t>Descartar </a:t>
            </a:r>
            <a:r>
              <a:rPr lang="es-PA" dirty="0" err="1" smtClean="0"/>
              <a:t>carry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316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Binario codificado en Decimal:  un código que representa cada digito en decimal por su equivalente binario</a:t>
            </a:r>
          </a:p>
          <a:p>
            <a:r>
              <a:rPr lang="es-PA" dirty="0" smtClean="0"/>
              <a:t>Código 8421:  Un código BCD que representa cada </a:t>
            </a:r>
            <a:r>
              <a:rPr lang="es-PA" dirty="0" err="1" smtClean="0"/>
              <a:t>digit</a:t>
            </a:r>
            <a:r>
              <a:rPr lang="es-PA" dirty="0" smtClean="0"/>
              <a:t> decimal como su numero binario real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461" y="3253778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Ejemplo:  Escribir 4987 decimal a 8421 BCD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57" y="2470291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Exceso 3: Un código en BCD que representa cada dígito de número decimal por su equivalente binario añadido a 3 en su representación de 4 bits</a:t>
            </a:r>
          </a:p>
          <a:p>
            <a:r>
              <a:rPr lang="es-PA" dirty="0" smtClean="0"/>
              <a:t>Complemento 9:  Una manera de escribir el dígito decimal negando el número a partir de sustracciones de 9’s. (-726 = 999 – 726 = 273 en </a:t>
            </a:r>
            <a:r>
              <a:rPr lang="es-PA" dirty="0" err="1" smtClean="0"/>
              <a:t>comp.</a:t>
            </a:r>
            <a:r>
              <a:rPr lang="es-PA" dirty="0" smtClean="0"/>
              <a:t> A9)</a:t>
            </a:r>
          </a:p>
          <a:p>
            <a:r>
              <a:rPr lang="es-PA" dirty="0" err="1" smtClean="0"/>
              <a:t>Autocomplemento</a:t>
            </a:r>
            <a:r>
              <a:rPr lang="es-PA" dirty="0" smtClean="0"/>
              <a:t>:  Un código que genera automáticamente su complemento negativo para un código </a:t>
            </a:r>
            <a:r>
              <a:rPr lang="es-PA" dirty="0" err="1" smtClean="0"/>
              <a:t>decilal</a:t>
            </a:r>
            <a:r>
              <a:rPr lang="es-PA" dirty="0" smtClean="0"/>
              <a:t>, cuando están invertidos todos los bits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62" y="3880624"/>
            <a:ext cx="2541037" cy="2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2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Gray:  Un código binario que </a:t>
            </a:r>
            <a:r>
              <a:rPr lang="es-PA" dirty="0" err="1" smtClean="0"/>
              <a:t>progrea</a:t>
            </a:r>
            <a:r>
              <a:rPr lang="es-PA" dirty="0" smtClean="0"/>
              <a:t> solamente cuando hay cambios sucesivos de bits</a:t>
            </a:r>
          </a:p>
          <a:p>
            <a:r>
              <a:rPr lang="es-PA" dirty="0" smtClean="0"/>
              <a:t>Otra manera de generar código gray es la siguiente: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59" y="2399687"/>
            <a:ext cx="2319183" cy="25179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11" y="2980680"/>
            <a:ext cx="574408" cy="15379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820" y="2980681"/>
            <a:ext cx="595423" cy="26969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613" y="2980681"/>
            <a:ext cx="888735" cy="36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Código alfanumérico: </a:t>
            </a:r>
            <a:r>
              <a:rPr lang="es-PA" dirty="0" smtClean="0"/>
              <a:t> un código que se usa para representar letras del alfabeto entre números y caracteres</a:t>
            </a:r>
          </a:p>
          <a:p>
            <a:r>
              <a:rPr lang="es-PA" b="1" dirty="0" smtClean="0"/>
              <a:t>ASCII:</a:t>
            </a:r>
            <a:r>
              <a:rPr lang="es-PA" dirty="0" smtClean="0"/>
              <a:t>  American Standard </a:t>
            </a:r>
            <a:r>
              <a:rPr lang="es-PA" dirty="0" err="1" smtClean="0"/>
              <a:t>Code</a:t>
            </a:r>
            <a:r>
              <a:rPr lang="es-PA" dirty="0" smtClean="0"/>
              <a:t> </a:t>
            </a:r>
            <a:r>
              <a:rPr lang="es-PA" dirty="0" err="1" smtClean="0"/>
              <a:t>for</a:t>
            </a:r>
            <a:r>
              <a:rPr lang="es-PA" dirty="0" smtClean="0"/>
              <a:t> </a:t>
            </a:r>
            <a:r>
              <a:rPr lang="es-PA" dirty="0" err="1" smtClean="0"/>
              <a:t>Information</a:t>
            </a:r>
            <a:r>
              <a:rPr lang="es-PA" dirty="0" smtClean="0"/>
              <a:t> </a:t>
            </a:r>
            <a:r>
              <a:rPr lang="es-PA" dirty="0" err="1" smtClean="0"/>
              <a:t>Interchange</a:t>
            </a:r>
            <a:r>
              <a:rPr lang="es-PA" dirty="0" smtClean="0"/>
              <a:t>:  Un código de 7 bits que representa alfanumérico y control de caracteres</a:t>
            </a:r>
          </a:p>
          <a:p>
            <a:r>
              <a:rPr lang="es-PA" dirty="0" smtClean="0"/>
              <a:t>Case </a:t>
            </a:r>
            <a:r>
              <a:rPr lang="es-PA" dirty="0" err="1" smtClean="0"/>
              <a:t>Shift</a:t>
            </a:r>
            <a:r>
              <a:rPr lang="es-PA" dirty="0" smtClean="0"/>
              <a:t>:  Cambio de letras de mayúsculas  minúsculas o </a:t>
            </a:r>
            <a:r>
              <a:rPr lang="es-PA" dirty="0" err="1" smtClean="0"/>
              <a:t>viscversa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581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" y="1853248"/>
            <a:ext cx="6708530" cy="45475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57" y="1853248"/>
            <a:ext cx="50387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5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Decodificar la secuencia ASCII anterior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45" y="1152983"/>
            <a:ext cx="7176866" cy="763803"/>
          </a:xfrm>
          <a:prstGeom prst="rect">
            <a:avLst/>
          </a:prstGeom>
        </p:spPr>
      </p:pic>
      <p:pic>
        <p:nvPicPr>
          <p:cNvPr id="1026" name="Picture 2" descr="Ascii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55" y="2209799"/>
            <a:ext cx="681037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Medio Sumador:  Un circuito que añade dos bits y produce un bit de suma y uno de llevando</a:t>
            </a:r>
          </a:p>
          <a:p>
            <a:r>
              <a:rPr lang="es-PA" dirty="0" smtClean="0"/>
              <a:t>Sumador completo:  Un circuito que añade un bit de llevando de otro medio sumador o un sumador completo y produce la suma de los bits y el bit de llevando</a:t>
            </a:r>
          </a:p>
          <a:p>
            <a:r>
              <a:rPr lang="es-PA" dirty="0" smtClean="0"/>
              <a:t>La operación de suma es la siguiente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84" y="2805584"/>
            <a:ext cx="2189017" cy="16947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54" y="5189145"/>
            <a:ext cx="3332630" cy="12289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041" y="2805584"/>
            <a:ext cx="2853035" cy="18019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775" y="5017393"/>
            <a:ext cx="3010829" cy="16409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987" y="4923039"/>
            <a:ext cx="2406858" cy="180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9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</a:t>
            </a:r>
            <a:r>
              <a:rPr lang="es-PA" dirty="0" smtClean="0"/>
              <a:t>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150234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957" y="4393278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0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</a:t>
            </a:r>
            <a:r>
              <a:rPr lang="es-PA" dirty="0" smtClean="0"/>
              <a:t>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79" y="4307805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030" y="4307805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– </a:t>
            </a:r>
            <a:r>
              <a:rPr lang="es-PA" dirty="0" err="1" smtClean="0"/>
              <a:t>Simplificació</a:t>
            </a:r>
            <a:r>
              <a:rPr lang="es-PA" dirty="0" smtClean="0"/>
              <a:t> por Algebra Booleana</a:t>
            </a:r>
            <a:endParaRPr lang="es-PA" dirty="0" smtClean="0"/>
          </a:p>
          <a:p>
            <a:r>
              <a:rPr lang="es-PA" dirty="0" smtClean="0"/>
              <a:t>Analizando </a:t>
            </a:r>
            <a:r>
              <a:rPr lang="es-PA" dirty="0" smtClean="0"/>
              <a:t>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3" y="2393545"/>
            <a:ext cx="2576397" cy="24055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870" y="2393545"/>
            <a:ext cx="5451281" cy="11748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870" y="3665584"/>
            <a:ext cx="6468116" cy="1999236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66" y="4799059"/>
            <a:ext cx="3203316" cy="190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3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Sumador Completo basado en medios sumadores</a:t>
            </a:r>
            <a:endParaRPr lang="es-PA" dirty="0" smtClean="0"/>
          </a:p>
          <a:p>
            <a:r>
              <a:rPr lang="es-PA" dirty="0" smtClean="0"/>
              <a:t>Analizando </a:t>
            </a:r>
            <a:r>
              <a:rPr lang="es-PA" dirty="0" smtClean="0"/>
              <a:t>el circuito podemos tener el resultado como sigue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Ejemplo:  Utilizando las ecuaciones encuentre los resultados del sumador completo presentadas las siguientes entradas:</a:t>
            </a:r>
          </a:p>
          <a:p>
            <a:r>
              <a:rPr lang="es-PA" dirty="0" smtClean="0"/>
              <a:t>A = 0,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1, </a:t>
            </a:r>
            <a:r>
              <a:rPr lang="es-PA" dirty="0" err="1" smtClean="0"/>
              <a:t>Cin</a:t>
            </a:r>
            <a:r>
              <a:rPr lang="es-PA" dirty="0" smtClean="0"/>
              <a:t> = 0</a:t>
            </a:r>
            <a:endParaRPr lang="es-PA" dirty="0"/>
          </a:p>
        </p:txBody>
      </p:sp>
      <p:pic>
        <p:nvPicPr>
          <p:cNvPr id="2050" name="Picture 2" descr="Image result for full adder by half ad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95" y="2301442"/>
            <a:ext cx="8158031" cy="24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dos bits basado en medio y completo</a:t>
            </a:r>
            <a:endParaRPr lang="es-PA" dirty="0" smtClean="0"/>
          </a:p>
          <a:p>
            <a:r>
              <a:rPr lang="es-PA" dirty="0" smtClean="0"/>
              <a:t>Analizando </a:t>
            </a:r>
            <a:r>
              <a:rPr lang="es-PA" dirty="0" smtClean="0"/>
              <a:t>el circuito podemos tener el resultado como </a:t>
            </a:r>
            <a:r>
              <a:rPr lang="es-PA" dirty="0" smtClean="0"/>
              <a:t>sigue</a:t>
            </a:r>
            <a:endParaRPr lang="es-PA" dirty="0" smtClean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3" r="4414"/>
          <a:stretch/>
        </p:blipFill>
        <p:spPr bwMode="auto">
          <a:xfrm>
            <a:off x="3494209" y="2573790"/>
            <a:ext cx="4490063" cy="36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8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smtClean="0"/>
              <a:t>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  <a:endParaRPr lang="es-PA" dirty="0" smtClean="0"/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58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smtClean="0"/>
              <a:t>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  <a:endParaRPr lang="es-PA" dirty="0" smtClean="0"/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smtClean="0"/>
              <a:t>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Verificar la suma para cada uno de los casos en los bits</a:t>
            </a:r>
          </a:p>
          <a:p>
            <a:pPr lvl="1"/>
            <a:r>
              <a:rPr lang="es-PA" dirty="0" smtClean="0"/>
              <a:t>A4A3A2A1A0 = 0101, B4B3B2B1 = 1001</a:t>
            </a:r>
          </a:p>
          <a:p>
            <a:pPr lvl="1"/>
            <a:r>
              <a:rPr lang="es-PA" dirty="0" smtClean="0"/>
              <a:t>A4A3A2A1A0 = 1111, B4B3B2B1 = 0001</a:t>
            </a:r>
            <a:endParaRPr lang="es-PA" dirty="0" smtClean="0"/>
          </a:p>
          <a:p>
            <a:pPr lvl="1"/>
            <a:r>
              <a:rPr lang="es-PA" dirty="0" smtClean="0"/>
              <a:t>NOTA:  Se verifica cada grupo bit a bit, el resultado es el ultimo bit de </a:t>
            </a:r>
            <a:r>
              <a:rPr lang="es-PA" dirty="0" err="1" smtClean="0"/>
              <a:t>carry</a:t>
            </a:r>
            <a:r>
              <a:rPr lang="es-PA" dirty="0" smtClean="0"/>
              <a:t> y sus correspondientes sumas</a:t>
            </a:r>
          </a:p>
          <a:p>
            <a:pPr lvl="1"/>
            <a:endParaRPr lang="es-PA" dirty="0"/>
          </a:p>
          <a:p>
            <a:r>
              <a:rPr lang="es-PA" dirty="0" smtClean="0"/>
              <a:t>Para el caso de los </a:t>
            </a:r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, este diseño tiene problemas de propagación pues no todos los bits llegan al mismo tiempo, sin embargo, el diseño es como sigue: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3505200"/>
            <a:ext cx="1664970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53" y="4991100"/>
            <a:ext cx="7707220" cy="16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smtClean="0"/>
              <a:t>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Llevando rápido o look-</a:t>
            </a:r>
            <a:r>
              <a:rPr lang="es-PA" dirty="0" err="1" smtClean="0"/>
              <a:t>ahead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una red que genera el </a:t>
            </a:r>
            <a:r>
              <a:rPr lang="es-PA" dirty="0" err="1" smtClean="0"/>
              <a:t>carry</a:t>
            </a:r>
            <a:r>
              <a:rPr lang="es-PA" dirty="0" smtClean="0"/>
              <a:t> directamente de los </a:t>
            </a:r>
            <a:r>
              <a:rPr lang="es-PA" dirty="0" err="1" smtClean="0"/>
              <a:t>operandos</a:t>
            </a:r>
            <a:r>
              <a:rPr lang="es-PA" dirty="0" smtClean="0"/>
              <a:t> independientemente de la operación de cada </a:t>
            </a:r>
            <a:r>
              <a:rPr lang="es-PA" dirty="0" err="1" smtClean="0"/>
              <a:t>etaá</a:t>
            </a:r>
            <a:r>
              <a:rPr lang="es-PA" dirty="0" smtClean="0"/>
              <a:t> sumadora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1" y="2664476"/>
            <a:ext cx="4025198" cy="41935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79" y="2710854"/>
            <a:ext cx="5132360" cy="9467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244" y="6057900"/>
            <a:ext cx="4059011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979" y="3869849"/>
            <a:ext cx="4753130" cy="11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Jerarquía:  </a:t>
            </a:r>
            <a:r>
              <a:rPr lang="es-PA" dirty="0" smtClean="0"/>
              <a:t>Un grupo o diseño de entidades </a:t>
            </a:r>
            <a:r>
              <a:rPr lang="es-PA" dirty="0" err="1" smtClean="0"/>
              <a:t>asociadaes</a:t>
            </a:r>
            <a:r>
              <a:rPr lang="es-PA" dirty="0" smtClean="0"/>
              <a:t> en una serie de niveles o capas cuyo diseño completo de </a:t>
            </a:r>
            <a:r>
              <a:rPr lang="es-PA" dirty="0" err="1" smtClean="0"/>
              <a:t>prociones</a:t>
            </a:r>
            <a:r>
              <a:rPr lang="es-PA" dirty="0" smtClean="0"/>
              <a:t> de otro se dan en una entidad general. </a:t>
            </a:r>
          </a:p>
          <a:p>
            <a:r>
              <a:rPr lang="es-PA" b="1" dirty="0" smtClean="0"/>
              <a:t>Componente:  </a:t>
            </a:r>
            <a:r>
              <a:rPr lang="es-PA" dirty="0" smtClean="0"/>
              <a:t>una entidad de VHDL completa que puede ser utilizada como parte de un archivo de alto nivel en una jerarquía de diseño</a:t>
            </a:r>
          </a:p>
          <a:p>
            <a:r>
              <a:rPr lang="es-PA" b="1" dirty="0" smtClean="0"/>
              <a:t>Puerto:  </a:t>
            </a:r>
            <a:r>
              <a:rPr lang="es-PA" dirty="0" smtClean="0"/>
              <a:t>Una entrada o salida en un diseño de entidad en VHDL</a:t>
            </a:r>
          </a:p>
          <a:p>
            <a:r>
              <a:rPr lang="es-PA" b="1" dirty="0" smtClean="0"/>
              <a:t>Sentencia de declaración de componente:  </a:t>
            </a:r>
            <a:r>
              <a:rPr lang="es-PA" dirty="0" smtClean="0"/>
              <a:t>Una sentencia que define la entrada y salida de puertos de un componente usadas en VHDL</a:t>
            </a:r>
          </a:p>
          <a:p>
            <a:r>
              <a:rPr lang="es-PA" b="1" dirty="0" err="1" smtClean="0"/>
              <a:t>Instanciamiento</a:t>
            </a:r>
            <a:r>
              <a:rPr lang="es-PA" b="1" dirty="0" smtClean="0"/>
              <a:t>:  </a:t>
            </a:r>
            <a:r>
              <a:rPr lang="es-PA" dirty="0" smtClean="0"/>
              <a:t>Para ser utilizado como instancia en un componente:</a:t>
            </a:r>
          </a:p>
          <a:p>
            <a:r>
              <a:rPr lang="es-PA" b="1" dirty="0" smtClean="0"/>
              <a:t>Sentencia de </a:t>
            </a:r>
            <a:r>
              <a:rPr lang="es-PA" b="1" dirty="0" err="1" smtClean="0"/>
              <a:t>Instanciamiento</a:t>
            </a:r>
            <a:r>
              <a:rPr lang="es-PA" b="1" dirty="0" smtClean="0"/>
              <a:t> de Componente: </a:t>
            </a:r>
            <a:r>
              <a:rPr lang="es-PA" dirty="0" smtClean="0"/>
              <a:t> Una sentencia o mapa de puertos y nombres en VHDL con puerto de nombres, señales internas, variables y diseño de VHDL de alto nivel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526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en VHDL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" y="2324100"/>
            <a:ext cx="5357622" cy="7524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" y="3076575"/>
            <a:ext cx="5356304" cy="2790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88" y="1675448"/>
            <a:ext cx="5509593" cy="49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84" y="2392329"/>
            <a:ext cx="4299927" cy="42150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20" y="2373360"/>
            <a:ext cx="3721580" cy="42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474590"/>
            <a:ext cx="4443186" cy="36928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40" y="2474589"/>
            <a:ext cx="5429853" cy="36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9" y="2452687"/>
            <a:ext cx="4382413" cy="28622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51" y="2452687"/>
            <a:ext cx="5285130" cy="24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Sustractor por complemento A2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414587"/>
            <a:ext cx="3067050" cy="2143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12" y="2678508"/>
            <a:ext cx="4452938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  <a:endParaRPr lang="es-PA" dirty="0" smtClean="0"/>
          </a:p>
        </p:txBody>
      </p:sp>
      <p:pic>
        <p:nvPicPr>
          <p:cNvPr id="5122" name="Picture 2" descr="Image result for parallel adder subtra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82" y="2422925"/>
            <a:ext cx="8078790" cy="40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4" y="2270816"/>
            <a:ext cx="4042575" cy="36156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0" y="2270816"/>
            <a:ext cx="4637446" cy="36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324100"/>
            <a:ext cx="5539154" cy="2133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14" y="4604646"/>
            <a:ext cx="5539154" cy="21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Detector de </a:t>
            </a:r>
            <a:r>
              <a:rPr lang="es-PA" dirty="0" err="1" smtClean="0"/>
              <a:t>Sobreflujo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1" y="2501543"/>
            <a:ext cx="3214076" cy="31283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733" y="2104172"/>
            <a:ext cx="4164448" cy="794742"/>
          </a:xfrm>
          <a:prstGeom prst="rect">
            <a:avLst/>
          </a:prstGeom>
        </p:spPr>
      </p:pic>
      <p:pic>
        <p:nvPicPr>
          <p:cNvPr id="15362" name="Picture 2" descr="Image result for overflow detector circu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33" y="3078050"/>
            <a:ext cx="61722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722" y="1114148"/>
            <a:ext cx="3510017" cy="20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Generar un sumador de 8 bits a partir de un grupo de dos de 4 bits</a:t>
            </a:r>
            <a:endParaRPr lang="es-PA" dirty="0" smtClean="0"/>
          </a:p>
        </p:txBody>
      </p:sp>
      <p:pic>
        <p:nvPicPr>
          <p:cNvPr id="18436" name="Picture 4" descr="Image result for 8 bit adder by 4 bit ad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14" y="1713391"/>
            <a:ext cx="5049840" cy="27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8 bit adder by 4 bit adders with overflow det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24" y="1713391"/>
            <a:ext cx="7018941" cy="434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30" y="4588969"/>
            <a:ext cx="2171700" cy="18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Sumador BCD:  Un sumador paralelo cuya salida está en un grupo de 4 bits, cada grupo representando un dígito BCD.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000250"/>
            <a:ext cx="3791398" cy="46794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57" y="2000250"/>
            <a:ext cx="3834464" cy="46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err="1" smtClean="0"/>
              <a:t>Carry</a:t>
            </a:r>
            <a:r>
              <a:rPr lang="es-PA" dirty="0" smtClean="0"/>
              <a:t> Output del Sumador BCD</a:t>
            </a:r>
          </a:p>
          <a:p>
            <a:r>
              <a:rPr lang="es-PA" dirty="0" smtClean="0"/>
              <a:t>La suma debe ser corregida si el resultado es 01010 o mayor; y no debe ser corregida si el resultado es 01001 o menor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8" y="2492322"/>
            <a:ext cx="3400425" cy="1409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25" y="2190389"/>
            <a:ext cx="7307891" cy="45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2517"/>
          <a:stretch/>
        </p:blipFill>
        <p:spPr>
          <a:xfrm>
            <a:off x="424474" y="1835997"/>
            <a:ext cx="4610100" cy="43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026" y="1821975"/>
            <a:ext cx="4747421" cy="43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</a:t>
            </a:r>
            <a:r>
              <a:rPr lang="es-PA" dirty="0" smtClean="0"/>
              <a:t>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76874" y="1447800"/>
            <a:ext cx="11410967" cy="5122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Múltiples sumadores de BCD </a:t>
            </a:r>
            <a:r>
              <a:rPr lang="es-PA" smtClean="0"/>
              <a:t>en paralelo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59" y="2695931"/>
            <a:ext cx="7610475" cy="33623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51" y="2695931"/>
            <a:ext cx="385239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</a:t>
            </a:r>
            <a:r>
              <a:rPr lang="es-PA" dirty="0" smtClean="0"/>
              <a:t>momentáneo</a:t>
            </a:r>
            <a:endParaRPr lang="es-PA" dirty="0"/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 smtClean="0"/>
              <a:t>Contador</a:t>
            </a:r>
            <a:r>
              <a:rPr lang="es-ES" dirty="0" smtClean="0"/>
              <a:t>: </a:t>
            </a:r>
            <a:r>
              <a:rPr lang="es-ES" dirty="0"/>
              <a:t>Un circuito digital secuencial cuya salida progresa en una repetición </a:t>
            </a:r>
            <a:r>
              <a:rPr lang="es-ES" dirty="0" smtClean="0"/>
              <a:t>patrón predecible  y que avanza cada </a:t>
            </a:r>
            <a:r>
              <a:rPr lang="es-ES" dirty="0"/>
              <a:t>pulso de reloj.</a:t>
            </a:r>
          </a:p>
          <a:p>
            <a:r>
              <a:rPr lang="es-ES" b="1" dirty="0" smtClean="0"/>
              <a:t>Reciclar</a:t>
            </a:r>
            <a:r>
              <a:rPr lang="es-ES" dirty="0" smtClean="0"/>
              <a:t>: Hacer </a:t>
            </a:r>
            <a:r>
              <a:rPr lang="es-ES" dirty="0"/>
              <a:t>una transición del último estado de la secuencia de conteo al </a:t>
            </a:r>
            <a:r>
              <a:rPr lang="es-ES" dirty="0" smtClean="0"/>
              <a:t>primer estado</a:t>
            </a:r>
            <a:r>
              <a:rPr lang="es-ES" dirty="0"/>
              <a:t>.</a:t>
            </a:r>
          </a:p>
          <a:p>
            <a:r>
              <a:rPr lang="es-ES" b="1" dirty="0"/>
              <a:t>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La serie específica de estados de salida a través de los cuales un contador</a:t>
            </a:r>
          </a:p>
          <a:p>
            <a:r>
              <a:rPr lang="es-ES" dirty="0"/>
              <a:t>progresa</a:t>
            </a:r>
          </a:p>
          <a:p>
            <a:r>
              <a:rPr lang="es-ES" b="1" dirty="0"/>
              <a:t>Diagrama de </a:t>
            </a:r>
            <a:r>
              <a:rPr lang="es-ES" b="1" dirty="0" smtClean="0"/>
              <a:t>estado</a:t>
            </a:r>
            <a:r>
              <a:rPr lang="es-ES" dirty="0" smtClean="0"/>
              <a:t>: </a:t>
            </a:r>
            <a:r>
              <a:rPr lang="es-ES" dirty="0"/>
              <a:t>Un diagrama que muestra la progresión de los estados de una </a:t>
            </a:r>
            <a:r>
              <a:rPr lang="es-ES" dirty="0" smtClean="0"/>
              <a:t>secuencia.</a:t>
            </a:r>
            <a:endParaRPr lang="es-ES" dirty="0"/>
          </a:p>
          <a:p>
            <a:r>
              <a:rPr lang="es-ES" b="1" dirty="0" smtClean="0"/>
              <a:t>Módulo</a:t>
            </a:r>
            <a:r>
              <a:rPr lang="es-ES" dirty="0" smtClean="0"/>
              <a:t>: </a:t>
            </a:r>
            <a:r>
              <a:rPr lang="es-ES" dirty="0"/>
              <a:t>El número de estados a través de los cuales un contador secuencia </a:t>
            </a:r>
            <a:r>
              <a:rPr lang="es-ES" dirty="0" smtClean="0"/>
              <a:t>antes de repetirse</a:t>
            </a:r>
            <a:endParaRPr lang="es-ES" dirty="0"/>
          </a:p>
          <a:p>
            <a:r>
              <a:rPr lang="es-ES" b="1" dirty="0"/>
              <a:t>Contador de módulo n (o </a:t>
            </a:r>
            <a:r>
              <a:rPr lang="es-ES" b="1" dirty="0" err="1"/>
              <a:t>mod</a:t>
            </a:r>
            <a:r>
              <a:rPr lang="es-ES" b="1" dirty="0"/>
              <a:t> n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Un contador con un módulo de </a:t>
            </a:r>
            <a:r>
              <a:rPr lang="es-ES" dirty="0" smtClean="0"/>
              <a:t>n cuentas.</a:t>
            </a:r>
            <a:endParaRPr lang="es-ES" dirty="0"/>
          </a:p>
          <a:p>
            <a:r>
              <a:rPr lang="es-ES" b="1" dirty="0"/>
              <a:t>Contador </a:t>
            </a:r>
            <a:r>
              <a:rPr lang="es-ES" b="1" dirty="0" smtClean="0"/>
              <a:t>UP</a:t>
            </a:r>
            <a:r>
              <a:rPr lang="es-ES" dirty="0" smtClean="0"/>
              <a:t>: </a:t>
            </a:r>
            <a:r>
              <a:rPr lang="es-ES" dirty="0"/>
              <a:t>Un contador con una secuencia ascendente.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DOWN</a:t>
            </a:r>
            <a:r>
              <a:rPr lang="es-ES" dirty="0" smtClean="0"/>
              <a:t>: </a:t>
            </a:r>
            <a:r>
              <a:rPr lang="es-ES" dirty="0"/>
              <a:t>Contador con una secuencia descendente.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656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Teoría Básica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Contador</a:t>
            </a:r>
          </a:p>
          <a:p>
            <a:r>
              <a:rPr lang="es-PA" dirty="0" smtClean="0"/>
              <a:t>Para este circuito.  ¿Cuál será el máximo de cuenta que podrá dar?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contador tiene</a:t>
            </a:r>
          </a:p>
          <a:p>
            <a:pPr lvl="1"/>
            <a:r>
              <a:rPr lang="es-PA" dirty="0" smtClean="0"/>
              <a:t>Secuencia de conteo, módulo, tipo de conteo (ASC, DES)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78" y="2956858"/>
            <a:ext cx="7172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de contador de 0-12</a:t>
            </a:r>
          </a:p>
          <a:p>
            <a:pPr lvl="1"/>
            <a:r>
              <a:rPr lang="es-PA" dirty="0" smtClean="0"/>
              <a:t>El primer estado es 0</a:t>
            </a:r>
          </a:p>
          <a:p>
            <a:pPr lvl="1"/>
            <a:r>
              <a:rPr lang="es-PA" dirty="0" smtClean="0"/>
              <a:t>El ultimo módulo es 12</a:t>
            </a:r>
          </a:p>
          <a:p>
            <a:pPr lvl="1"/>
            <a:r>
              <a:rPr lang="es-PA" dirty="0" smtClean="0"/>
              <a:t>Se reinicia la cuenta al pasar 11</a:t>
            </a:r>
            <a:endParaRPr lang="es-PA" dirty="0"/>
          </a:p>
          <a:p>
            <a:pPr lvl="1"/>
            <a:r>
              <a:rPr lang="es-PA" dirty="0" smtClean="0"/>
              <a:t>Secuencia de estados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  <a:p>
            <a:pPr lvl="2"/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1010</a:t>
            </a:r>
          </a:p>
          <a:p>
            <a:pPr lvl="2"/>
            <a:r>
              <a:rPr lang="es-PA" dirty="0" smtClean="0"/>
              <a:t>1011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90" y="2145579"/>
            <a:ext cx="6073155" cy="3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Módulo máximo </a:t>
            </a:r>
            <a:r>
              <a:rPr lang="es-ES" b="1" dirty="0" smtClean="0"/>
              <a:t>(</a:t>
            </a:r>
            <a:r>
              <a:rPr lang="es-ES" b="1" dirty="0" err="1" smtClean="0"/>
              <a:t>m</a:t>
            </a:r>
            <a:r>
              <a:rPr lang="es-ES" sz="1100" b="1" dirty="0" err="1" smtClean="0"/>
              <a:t>max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El mayor número de estados de contador que se pueden </a:t>
            </a:r>
            <a:r>
              <a:rPr lang="es-ES" dirty="0" smtClean="0"/>
              <a:t>representar por </a:t>
            </a:r>
            <a:r>
              <a:rPr lang="es-ES" dirty="0"/>
              <a:t>n bits (</a:t>
            </a:r>
            <a:r>
              <a:rPr lang="es-ES" dirty="0" err="1"/>
              <a:t>mmax</a:t>
            </a:r>
            <a:r>
              <a:rPr lang="es-ES" dirty="0"/>
              <a:t> </a:t>
            </a:r>
            <a:r>
              <a:rPr lang="es-ES" dirty="0" smtClean="0"/>
              <a:t>= 2^n</a:t>
            </a:r>
            <a:r>
              <a:rPr lang="es-ES" dirty="0"/>
              <a:t>).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completa</a:t>
            </a:r>
            <a:r>
              <a:rPr lang="es-ES" dirty="0" smtClean="0"/>
              <a:t>: </a:t>
            </a:r>
            <a:r>
              <a:rPr lang="es-ES" dirty="0"/>
              <a:t>Un contador cuyo módulo es el mismo que su </a:t>
            </a:r>
            <a:r>
              <a:rPr lang="es-ES" dirty="0" smtClean="0"/>
              <a:t>máximo módulo </a:t>
            </a:r>
            <a:r>
              <a:rPr lang="es-ES" dirty="0"/>
              <a:t>(m </a:t>
            </a:r>
            <a:r>
              <a:rPr lang="es-ES" dirty="0" smtClean="0"/>
              <a:t>= 2^n </a:t>
            </a:r>
            <a:r>
              <a:rPr lang="es-ES" dirty="0"/>
              <a:t>para un contador de n bits).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binario:</a:t>
            </a:r>
            <a:r>
              <a:rPr lang="es-ES" dirty="0" smtClean="0"/>
              <a:t> </a:t>
            </a:r>
            <a:r>
              <a:rPr lang="es-ES" dirty="0"/>
              <a:t>Un contador que genera una secuencia de conteo binario.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truncada</a:t>
            </a:r>
            <a:r>
              <a:rPr lang="es-ES" dirty="0" smtClean="0"/>
              <a:t>: </a:t>
            </a:r>
            <a:r>
              <a:rPr lang="es-ES" dirty="0"/>
              <a:t>Un contador cuyo módulo es menor que su </a:t>
            </a:r>
            <a:r>
              <a:rPr lang="es-ES" dirty="0" smtClean="0"/>
              <a:t>máximo módulo </a:t>
            </a:r>
            <a:r>
              <a:rPr lang="es-ES" dirty="0"/>
              <a:t>(m 2n para un contador de n bits</a:t>
            </a:r>
            <a:r>
              <a:rPr lang="es-ES" dirty="0" smtClean="0"/>
              <a:t>).</a:t>
            </a:r>
          </a:p>
          <a:p>
            <a:r>
              <a:rPr lang="es-ES" b="1" dirty="0"/>
              <a:t>Tabla de 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Una lista de estados de contador en el orden de la secuencia de conteo.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62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ascendente de mod-16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2" y="1378899"/>
            <a:ext cx="4605558" cy="308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4564691"/>
            <a:ext cx="7753875" cy="2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descendente de mod-12</a:t>
            </a:r>
          </a:p>
          <a:p>
            <a:pPr lvl="1"/>
            <a:r>
              <a:rPr lang="es-PA" dirty="0" smtClean="0"/>
              <a:t>Si la frecuencia de entrada es de 12MHz</a:t>
            </a:r>
          </a:p>
          <a:p>
            <a:pPr lvl="2"/>
            <a:r>
              <a:rPr lang="es-PA" dirty="0" smtClean="0"/>
              <a:t>f0 = 12/2  = 6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1 = 6/2    = 3 MHz</a:t>
            </a:r>
          </a:p>
          <a:p>
            <a:pPr lvl="2"/>
            <a:r>
              <a:rPr lang="es-PA" dirty="0" smtClean="0"/>
              <a:t>f2 = 3/2    = 1.5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3 = 1.5/2 = 750 kHz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21" y="3129093"/>
            <a:ext cx="8079874" cy="30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</a:t>
            </a:r>
            <a:r>
              <a:rPr lang="es-PA" i="1" dirty="0" smtClean="0"/>
              <a:t>contador descendente </a:t>
            </a:r>
            <a:r>
              <a:rPr lang="es-PA" dirty="0" smtClean="0"/>
              <a:t>de modulo 12 y su diagrama de secuencia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1622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contador descendente de modulo 12 y su diagrama de secuencia de estados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1" y="2952181"/>
            <a:ext cx="240030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0" y="3499868"/>
            <a:ext cx="7458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/>
              <a:t>Contador </a:t>
            </a:r>
            <a:r>
              <a:rPr lang="es-ES" b="1" dirty="0" smtClean="0"/>
              <a:t>síncrono</a:t>
            </a:r>
            <a:r>
              <a:rPr lang="es-ES" dirty="0" smtClean="0"/>
              <a:t>: </a:t>
            </a:r>
            <a:r>
              <a:rPr lang="es-ES" dirty="0"/>
              <a:t>Un contador cuyos </a:t>
            </a:r>
            <a:r>
              <a:rPr lang="es-ES" dirty="0" err="1"/>
              <a:t>flip-flops</a:t>
            </a:r>
            <a:r>
              <a:rPr lang="es-ES" dirty="0"/>
              <a:t> están todos sincronizados por </a:t>
            </a:r>
            <a:r>
              <a:rPr lang="es-ES" dirty="0" smtClean="0"/>
              <a:t>el mismo reloj y por </a:t>
            </a:r>
            <a:r>
              <a:rPr lang="es-ES" dirty="0"/>
              <a:t>lo tanto cambiar en sincronización entre sí.</a:t>
            </a:r>
          </a:p>
          <a:p>
            <a:r>
              <a:rPr lang="es-ES" b="1" dirty="0"/>
              <a:t>Estado </a:t>
            </a:r>
            <a:r>
              <a:rPr lang="es-ES" b="1" dirty="0" smtClean="0"/>
              <a:t>actual</a:t>
            </a:r>
            <a:r>
              <a:rPr lang="es-ES" dirty="0" smtClean="0"/>
              <a:t>: </a:t>
            </a:r>
            <a:r>
              <a:rPr lang="es-ES" dirty="0"/>
              <a:t>El estado actual de las salidas de </a:t>
            </a:r>
            <a:r>
              <a:rPr lang="es-ES" dirty="0" err="1"/>
              <a:t>flip-flop</a:t>
            </a:r>
            <a:r>
              <a:rPr lang="es-ES" dirty="0"/>
              <a:t> en una secuencia </a:t>
            </a:r>
            <a:r>
              <a:rPr lang="es-ES" dirty="0" smtClean="0"/>
              <a:t>síncrona.</a:t>
            </a:r>
            <a:endParaRPr lang="es-ES" dirty="0"/>
          </a:p>
          <a:p>
            <a:r>
              <a:rPr lang="es-ES" b="1" dirty="0"/>
              <a:t>Estado </a:t>
            </a:r>
            <a:r>
              <a:rPr lang="es-ES" b="1" dirty="0" smtClean="0"/>
              <a:t>siguiente</a:t>
            </a:r>
            <a:r>
              <a:rPr lang="es-ES" dirty="0" smtClean="0"/>
              <a:t>: </a:t>
            </a:r>
            <a:r>
              <a:rPr lang="es-ES" dirty="0"/>
              <a:t>El estado futuro deseado de las salidas de </a:t>
            </a:r>
            <a:r>
              <a:rPr lang="es-ES" dirty="0" err="1"/>
              <a:t>flip-flop</a:t>
            </a:r>
            <a:r>
              <a:rPr lang="es-ES" dirty="0"/>
              <a:t> en una </a:t>
            </a:r>
            <a:r>
              <a:rPr lang="es-ES" dirty="0" smtClean="0"/>
              <a:t>secuencia síncrona.</a:t>
            </a:r>
            <a:endParaRPr lang="es-ES" dirty="0"/>
          </a:p>
          <a:p>
            <a:r>
              <a:rPr lang="es-ES" b="1" dirty="0"/>
              <a:t>Sección de </a:t>
            </a:r>
            <a:r>
              <a:rPr lang="es-ES" b="1" dirty="0" smtClean="0"/>
              <a:t>memoria</a:t>
            </a:r>
            <a:r>
              <a:rPr lang="es-ES" dirty="0" smtClean="0"/>
              <a:t>: </a:t>
            </a:r>
            <a:r>
              <a:rPr lang="es-ES" dirty="0"/>
              <a:t>Un conjunto de </a:t>
            </a:r>
            <a:r>
              <a:rPr lang="es-ES" dirty="0" err="1"/>
              <a:t>flip-flops</a:t>
            </a:r>
            <a:r>
              <a:rPr lang="es-ES" dirty="0"/>
              <a:t> en un circuito síncrono que mantiene su </a:t>
            </a:r>
            <a:r>
              <a:rPr lang="es-ES" dirty="0" smtClean="0"/>
              <a:t>estado presente.</a:t>
            </a:r>
          </a:p>
          <a:p>
            <a:r>
              <a:rPr lang="es-ES" b="1" dirty="0"/>
              <a:t>Sección de </a:t>
            </a:r>
            <a:r>
              <a:rPr lang="es-ES" b="1" dirty="0" smtClean="0"/>
              <a:t>control</a:t>
            </a:r>
            <a:r>
              <a:rPr lang="es-ES" dirty="0" smtClean="0"/>
              <a:t>: </a:t>
            </a:r>
            <a:r>
              <a:rPr lang="es-ES" dirty="0"/>
              <a:t>La parte lógica </a:t>
            </a:r>
            <a:r>
              <a:rPr lang="es-ES" dirty="0" err="1"/>
              <a:t>combinacional</a:t>
            </a:r>
            <a:r>
              <a:rPr lang="es-ES" dirty="0"/>
              <a:t> de un circuito síncrono que </a:t>
            </a:r>
            <a:r>
              <a:rPr lang="es-ES" dirty="0" smtClean="0"/>
              <a:t>determina el </a:t>
            </a:r>
            <a:r>
              <a:rPr lang="es-ES" dirty="0"/>
              <a:t>siguiente estado del circuito.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estado</a:t>
            </a:r>
            <a:r>
              <a:rPr lang="es-ES" dirty="0" smtClean="0"/>
              <a:t>: Señales </a:t>
            </a:r>
            <a:r>
              <a:rPr lang="es-ES" dirty="0"/>
              <a:t>que comunican el estado actual de un circuito </a:t>
            </a:r>
            <a:r>
              <a:rPr lang="es-ES" dirty="0" smtClean="0"/>
              <a:t>síncrono de </a:t>
            </a:r>
            <a:r>
              <a:rPr lang="es-ES" dirty="0"/>
              <a:t>su sección de memoria a su sección de control.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comando</a:t>
            </a:r>
            <a:r>
              <a:rPr lang="es-ES" dirty="0" smtClean="0"/>
              <a:t>: </a:t>
            </a:r>
            <a:r>
              <a:rPr lang="es-ES" dirty="0"/>
              <a:t>Señales que conectan la sección de control de un circuito síncrono</a:t>
            </a:r>
          </a:p>
          <a:p>
            <a:r>
              <a:rPr lang="es-ES" dirty="0"/>
              <a:t>a su sección de memoria y </a:t>
            </a:r>
            <a:r>
              <a:rPr lang="es-ES" dirty="0" err="1" smtClean="0"/>
              <a:t>dirije</a:t>
            </a:r>
            <a:r>
              <a:rPr lang="es-ES" dirty="0" smtClean="0"/>
              <a:t> </a:t>
            </a:r>
            <a:r>
              <a:rPr lang="es-ES" dirty="0"/>
              <a:t>el circuito desde su presente al siguiente estado.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352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bloques del </a:t>
            </a:r>
            <a:r>
              <a:rPr lang="es-PA" dirty="0" err="1" smtClean="0"/>
              <a:t>contadro</a:t>
            </a:r>
            <a:r>
              <a:rPr lang="es-PA" dirty="0" smtClean="0"/>
              <a:t> </a:t>
            </a:r>
            <a:r>
              <a:rPr lang="es-PA" dirty="0" err="1" smtClean="0"/>
              <a:t>síncronico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89" y="2785162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2555383"/>
            <a:ext cx="1126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Hay una progresión aritmética que da como resultado contadores: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75" y="2891723"/>
            <a:ext cx="4405000" cy="32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0" y="2768809"/>
            <a:ext cx="9622042" cy="3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  <a:p>
            <a:pPr lvl="1"/>
            <a:r>
              <a:rPr lang="es-PA" dirty="0" smtClean="0"/>
              <a:t>J0 = !Q2, K0 = 1</a:t>
            </a:r>
          </a:p>
          <a:p>
            <a:pPr lvl="1"/>
            <a:r>
              <a:rPr lang="es-PA" dirty="0" smtClean="0"/>
              <a:t>J1 = Q0, K1 = Q0</a:t>
            </a:r>
          </a:p>
          <a:p>
            <a:pPr lvl="1"/>
            <a:r>
              <a:rPr lang="es-PA" dirty="0" smtClean="0"/>
              <a:t>J2 = Q1*Q0, K2 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 la figura anterior podemos concluir que este es un contador módulo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6" y="2813196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Calcular por separado las secuencias no utilizadas 101, 110, 111</a:t>
            </a:r>
          </a:p>
          <a:p>
            <a:pPr lvl="1"/>
            <a:r>
              <a:rPr lang="es-PA" dirty="0"/>
              <a:t>J0 = !Q2, K0 = 1</a:t>
            </a:r>
          </a:p>
          <a:p>
            <a:pPr lvl="1"/>
            <a:r>
              <a:rPr lang="es-PA" dirty="0"/>
              <a:t>J1 = Q0, K1 = Q0</a:t>
            </a:r>
          </a:p>
          <a:p>
            <a:pPr lvl="1"/>
            <a:r>
              <a:rPr lang="es-PA" dirty="0"/>
              <a:t>J2 = Q1*Q0, K2 = 1</a:t>
            </a:r>
          </a:p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Tabla de </a:t>
            </a:r>
            <a:r>
              <a:rPr lang="es-ES" b="1" dirty="0" smtClean="0"/>
              <a:t>excitación</a:t>
            </a:r>
            <a:r>
              <a:rPr lang="es-ES" dirty="0" smtClean="0"/>
              <a:t>: </a:t>
            </a:r>
            <a:r>
              <a:rPr lang="es-ES" dirty="0"/>
              <a:t>Una tabla que muestra las condiciones de entrada requeridas para cada </a:t>
            </a:r>
            <a:r>
              <a:rPr lang="es-ES" dirty="0" smtClean="0"/>
              <a:t>posible transición </a:t>
            </a:r>
            <a:r>
              <a:rPr lang="es-ES" dirty="0"/>
              <a:t>de una salida </a:t>
            </a:r>
            <a:r>
              <a:rPr lang="es-ES" dirty="0" err="1"/>
              <a:t>flip-flop</a:t>
            </a:r>
            <a:r>
              <a:rPr lang="es-ES" dirty="0"/>
              <a:t>.</a:t>
            </a:r>
          </a:p>
          <a:p>
            <a:r>
              <a:rPr lang="es-ES" b="1" dirty="0"/>
              <a:t>Máquina de </a:t>
            </a:r>
            <a:r>
              <a:rPr lang="es-ES" b="1" dirty="0" smtClean="0"/>
              <a:t>estados</a:t>
            </a:r>
            <a:r>
              <a:rPr lang="es-ES" dirty="0" smtClean="0"/>
              <a:t>: </a:t>
            </a:r>
            <a:r>
              <a:rPr lang="es-ES" dirty="0"/>
              <a:t>Un circuito secuencial síncrono.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089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Tabla de </a:t>
            </a:r>
            <a:r>
              <a:rPr lang="es-PA" dirty="0" err="1" smtClean="0"/>
              <a:t>Exitación</a:t>
            </a:r>
            <a:r>
              <a:rPr lang="es-PA" dirty="0" smtClean="0"/>
              <a:t> del FF JK		Tabla condensada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684477"/>
            <a:ext cx="3888821" cy="379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69" y="2628000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1 – Definir el problema:  </a:t>
            </a:r>
          </a:p>
          <a:p>
            <a:pPr lvl="2"/>
            <a:r>
              <a:rPr lang="es-ES" dirty="0" smtClean="0"/>
              <a:t>Es un contador de 4 bits, pero la cuenta será de 000-1011</a:t>
            </a:r>
          </a:p>
          <a:p>
            <a:pPr lvl="1"/>
            <a:r>
              <a:rPr lang="es-ES" dirty="0" smtClean="0"/>
              <a:t>2 – Dibujar el diagrama de estados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79" y="3301729"/>
            <a:ext cx="3347207" cy="32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3 – Hacer la tabla de salida actual, salida siguiente y estados de los FF JK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3" y="2800372"/>
            <a:ext cx="3946269" cy="405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9" y="2888059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4 - 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82" y="3181000"/>
            <a:ext cx="7391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219756"/>
            <a:ext cx="7277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3073080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11" y="3279283"/>
            <a:ext cx="7229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5 – Dibujar el diagrama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598" y="972358"/>
            <a:ext cx="3857302" cy="77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6 – Conseguir los siguientes estados y dibujar el diagrama completo [Opcional]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1" y="3496602"/>
            <a:ext cx="5150840" cy="203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27" y="2923576"/>
            <a:ext cx="3531222" cy="38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83" y="2708464"/>
            <a:ext cx="20764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8" y="2481288"/>
            <a:ext cx="3530311" cy="4178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8" y="4981488"/>
            <a:ext cx="3971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1" y="2366569"/>
            <a:ext cx="92583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" y="5696612"/>
            <a:ext cx="3591272" cy="11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40" y="5736378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02" y="5529361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52" y="2659797"/>
            <a:ext cx="5113261" cy="161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3" y="4346413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33" y="2949102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92" y="2541865"/>
            <a:ext cx="3293479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9" y="5222217"/>
            <a:ext cx="6181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6" y="3904595"/>
            <a:ext cx="20002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6" y="2507284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0" y="2485475"/>
            <a:ext cx="3850546" cy="3101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0" y="5587303"/>
            <a:ext cx="3582098" cy="8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Carga </a:t>
            </a:r>
            <a:r>
              <a:rPr lang="es-ES" b="1" dirty="0" smtClean="0"/>
              <a:t>paralela</a:t>
            </a:r>
            <a:r>
              <a:rPr lang="es-ES" dirty="0" smtClean="0"/>
              <a:t>:  Una </a:t>
            </a:r>
            <a:r>
              <a:rPr lang="es-ES" dirty="0"/>
              <a:t>función que permite la carga simultánea de valores binarios </a:t>
            </a:r>
            <a:r>
              <a:rPr lang="es-ES" dirty="0" smtClean="0"/>
              <a:t>en todos </a:t>
            </a:r>
            <a:r>
              <a:rPr lang="es-ES" dirty="0"/>
              <a:t>los </a:t>
            </a:r>
            <a:r>
              <a:rPr lang="es-ES" dirty="0" err="1"/>
              <a:t>flip-flops</a:t>
            </a:r>
            <a:r>
              <a:rPr lang="es-ES" dirty="0"/>
              <a:t> de un circuito síncrono. La carga paralela puede ser síncrona </a:t>
            </a:r>
            <a:r>
              <a:rPr lang="es-ES" dirty="0" smtClean="0"/>
              <a:t>o asincrónico</a:t>
            </a:r>
            <a:r>
              <a:rPr lang="es-ES" dirty="0"/>
              <a:t>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preestablecido</a:t>
            </a:r>
            <a:r>
              <a:rPr lang="es-ES" dirty="0" smtClean="0"/>
              <a:t>: </a:t>
            </a:r>
            <a:r>
              <a:rPr lang="es-ES" dirty="0"/>
              <a:t>Un contador con una función de carga paralela.</a:t>
            </a:r>
          </a:p>
          <a:p>
            <a:r>
              <a:rPr lang="es-ES" b="1" dirty="0" smtClean="0"/>
              <a:t>Clear</a:t>
            </a:r>
            <a:r>
              <a:rPr lang="es-ES" dirty="0" smtClean="0"/>
              <a:t>: </a:t>
            </a:r>
            <a:r>
              <a:rPr lang="es-ES" dirty="0" err="1"/>
              <a:t>Reset</a:t>
            </a:r>
            <a:r>
              <a:rPr lang="es-ES" dirty="0"/>
              <a:t> (síncrono o asíncrono).</a:t>
            </a:r>
          </a:p>
          <a:p>
            <a:r>
              <a:rPr lang="es-ES" b="1" dirty="0"/>
              <a:t>Cuenta </a:t>
            </a:r>
            <a:r>
              <a:rPr lang="es-ES" b="1" dirty="0" smtClean="0"/>
              <a:t>habilitada</a:t>
            </a:r>
            <a:r>
              <a:rPr lang="es-ES" dirty="0" smtClean="0"/>
              <a:t>: </a:t>
            </a:r>
            <a:r>
              <a:rPr lang="es-ES" dirty="0"/>
              <a:t>Una función de control que permite que un contador progrese a través de </a:t>
            </a:r>
            <a:r>
              <a:rPr lang="es-ES" dirty="0" smtClean="0"/>
              <a:t>su contar </a:t>
            </a:r>
            <a:r>
              <a:rPr lang="es-ES" dirty="0"/>
              <a:t>secuencia cuando está activo y desactiva el contador cuando está inactivo.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contador que puede contar hacia arriba o hacia abajo, dependiendo </a:t>
            </a:r>
            <a:r>
              <a:rPr lang="es-ES" dirty="0" smtClean="0"/>
              <a:t>del estado </a:t>
            </a:r>
            <a:r>
              <a:rPr lang="es-ES" dirty="0"/>
              <a:t>de una entrada de control.</a:t>
            </a:r>
          </a:p>
          <a:p>
            <a:r>
              <a:rPr lang="es-ES" b="1" dirty="0" smtClean="0"/>
              <a:t>Cuenta terminal</a:t>
            </a:r>
            <a:r>
              <a:rPr lang="es-ES" dirty="0" smtClean="0"/>
              <a:t>: </a:t>
            </a:r>
            <a:r>
              <a:rPr lang="es-ES" dirty="0"/>
              <a:t>El último estado en una secuencia de recuento antes de que se repita la </a:t>
            </a:r>
            <a:r>
              <a:rPr lang="es-ES" dirty="0" smtClean="0"/>
              <a:t>secuencia (por </a:t>
            </a:r>
            <a:r>
              <a:rPr lang="es-ES" dirty="0"/>
              <a:t>ejemplo, 1111 es el recuento de terminales de un contador </a:t>
            </a:r>
            <a:r>
              <a:rPr lang="es-ES" dirty="0" smtClean="0"/>
              <a:t>ASC binario </a:t>
            </a:r>
            <a:r>
              <a:rPr lang="es-ES" dirty="0"/>
              <a:t>de 4 bits; 0000 es el </a:t>
            </a:r>
            <a:r>
              <a:rPr lang="es-ES" dirty="0" smtClean="0"/>
              <a:t>final de </a:t>
            </a:r>
            <a:r>
              <a:rPr lang="es-ES" dirty="0"/>
              <a:t>un contador </a:t>
            </a:r>
            <a:r>
              <a:rPr lang="es-ES" dirty="0" smtClean="0"/>
              <a:t>DESC </a:t>
            </a:r>
            <a:r>
              <a:rPr lang="es-ES" dirty="0"/>
              <a:t>binario de 4 bits).</a:t>
            </a:r>
          </a:p>
          <a:p>
            <a:r>
              <a:rPr lang="es-ES" b="1" dirty="0" smtClean="0"/>
              <a:t>RCO (</a:t>
            </a:r>
            <a:r>
              <a:rPr lang="es-ES" b="1" dirty="0" err="1" smtClean="0"/>
              <a:t>Ripple</a:t>
            </a:r>
            <a:r>
              <a:rPr lang="es-ES" b="1" dirty="0" smtClean="0"/>
              <a:t> </a:t>
            </a:r>
            <a:r>
              <a:rPr lang="es-ES" b="1" dirty="0" err="1" smtClean="0"/>
              <a:t>Carr</a:t>
            </a:r>
            <a:r>
              <a:rPr lang="es-ES" b="1" dirty="0" smtClean="0"/>
              <a:t>/</a:t>
            </a:r>
            <a:r>
              <a:rPr lang="es-ES" b="1" dirty="0" err="1" smtClean="0"/>
              <a:t>Clock</a:t>
            </a:r>
            <a:r>
              <a:rPr lang="es-ES" b="1" dirty="0" smtClean="0"/>
              <a:t> </a:t>
            </a:r>
            <a:r>
              <a:rPr lang="es-ES" b="1" dirty="0" err="1" smtClean="0"/>
              <a:t>Out</a:t>
            </a:r>
            <a:r>
              <a:rPr lang="es-ES" b="1" dirty="0" smtClean="0"/>
              <a:t>)</a:t>
            </a:r>
            <a:r>
              <a:rPr lang="es-ES" dirty="0" smtClean="0"/>
              <a:t>: Una </a:t>
            </a:r>
            <a:r>
              <a:rPr lang="es-ES" dirty="0"/>
              <a:t>salida que produce un pulso</a:t>
            </a:r>
          </a:p>
          <a:p>
            <a:r>
              <a:rPr lang="es-ES" dirty="0"/>
              <a:t>con el mismo periodo que el reloj en el recuento de terminales.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511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512503"/>
            <a:ext cx="317182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8" y="1853248"/>
            <a:ext cx="6768317" cy="306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0" y="5188073"/>
            <a:ext cx="6577649" cy="1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síncrono con </a:t>
            </a:r>
            <a:r>
              <a:rPr lang="es-ES" dirty="0" err="1" smtClean="0"/>
              <a:t>reset</a:t>
            </a:r>
            <a:r>
              <a:rPr lang="es-ES" dirty="0" smtClean="0"/>
              <a:t> asíncrono y carga paralela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2" y="2860183"/>
            <a:ext cx="10639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asíncrono y </a:t>
            </a:r>
          </a:p>
          <a:p>
            <a:pPr lvl="1"/>
            <a:r>
              <a:rPr lang="es-ES" dirty="0" smtClean="0"/>
              <a:t>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80" y="1778465"/>
            <a:ext cx="5685053" cy="495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4031239"/>
            <a:ext cx="4523281" cy="2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Cuentas Máxima y Mínima</a:t>
            </a:r>
          </a:p>
          <a:p>
            <a:pPr lvl="1"/>
            <a:r>
              <a:rPr lang="es-ES" dirty="0" smtClean="0"/>
              <a:t>Decodifica si ha llegado a la máxima cuenta o la mínima cuenta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37" y="3117955"/>
            <a:ext cx="6706477" cy="31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" y="3237876"/>
            <a:ext cx="4686514" cy="3555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86" y="3802704"/>
            <a:ext cx="7216300" cy="2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53" y="3393583"/>
            <a:ext cx="5247181" cy="2029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3393583"/>
            <a:ext cx="6257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Debajo se muestra un contador de 4 bits con </a:t>
            </a:r>
            <a:r>
              <a:rPr lang="es-ES" dirty="0" err="1" smtClean="0"/>
              <a:t>preset</a:t>
            </a:r>
            <a:r>
              <a:rPr lang="es-ES" dirty="0" smtClean="0"/>
              <a:t> y carga paralela además 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8" y="2676087"/>
            <a:ext cx="5895744" cy="29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3" y="2980923"/>
            <a:ext cx="5918332" cy="24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con </a:t>
            </a:r>
            <a:r>
              <a:rPr lang="es-PA" dirty="0" err="1" smtClean="0"/>
              <a:t>Preset</a:t>
            </a:r>
            <a:r>
              <a:rPr lang="es-PA" dirty="0" smtClean="0"/>
              <a:t>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9" y="1724541"/>
            <a:ext cx="4613656" cy="504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48" y="2427565"/>
            <a:ext cx="628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/>
              <a:t>Registro de </a:t>
            </a:r>
            <a:r>
              <a:rPr lang="es-ES" b="1" dirty="0" smtClean="0"/>
              <a:t>desplazamiento: </a:t>
            </a:r>
            <a:r>
              <a:rPr lang="es-ES" dirty="0"/>
              <a:t>Un circuito secuencial síncrono que almacenará y moverá n bits.</a:t>
            </a:r>
          </a:p>
          <a:p>
            <a:r>
              <a:rPr lang="es-ES" dirty="0"/>
              <a:t>Datos, ya sea en serie o en paralelo, en n </a:t>
            </a:r>
            <a:r>
              <a:rPr lang="es-ES" dirty="0" err="1"/>
              <a:t>flip-flops</a:t>
            </a:r>
            <a:r>
              <a:rPr lang="es-ES" b="1" dirty="0"/>
              <a:t>.</a:t>
            </a:r>
          </a:p>
          <a:p>
            <a:r>
              <a:rPr lang="es-ES" b="1" dirty="0" err="1" smtClean="0"/>
              <a:t>RGn</a:t>
            </a:r>
            <a:r>
              <a:rPr lang="es-ES" dirty="0" smtClean="0"/>
              <a:t>: </a:t>
            </a:r>
            <a:r>
              <a:rPr lang="es-ES" dirty="0"/>
              <a:t>Abreviatura de un registro de desplazamiento de n bits (por ejemplo, SRG4 indica un desplazamiento de 4 </a:t>
            </a:r>
            <a:r>
              <a:rPr lang="es-ES" dirty="0" err="1" smtClean="0"/>
              <a:t>bitsregistro</a:t>
            </a:r>
            <a:r>
              <a:rPr lang="es-ES" dirty="0"/>
              <a:t>).</a:t>
            </a:r>
          </a:p>
          <a:p>
            <a:r>
              <a:rPr lang="es-ES" b="1" dirty="0"/>
              <a:t>Desplazamiento en </a:t>
            </a:r>
            <a:r>
              <a:rPr lang="es-ES" b="1" dirty="0" smtClean="0"/>
              <a:t>serie</a:t>
            </a:r>
            <a:r>
              <a:rPr lang="es-ES" dirty="0" smtClean="0"/>
              <a:t>: </a:t>
            </a:r>
            <a:r>
              <a:rPr lang="es-ES" dirty="0"/>
              <a:t>Movimiento de datos de un extremo de un registro de desplazamiento al otro en </a:t>
            </a:r>
            <a:r>
              <a:rPr lang="es-ES" dirty="0" smtClean="0"/>
              <a:t>una Frecuencia </a:t>
            </a:r>
            <a:r>
              <a:rPr lang="es-ES" dirty="0"/>
              <a:t>de un bit por pulso de reloj.</a:t>
            </a:r>
          </a:p>
          <a:p>
            <a:r>
              <a:rPr lang="es-ES" b="1" dirty="0"/>
              <a:t>Transferencia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Movimiento de datos en todos los </a:t>
            </a:r>
            <a:r>
              <a:rPr lang="es-ES" dirty="0" err="1"/>
              <a:t>flip-flops</a:t>
            </a:r>
            <a:r>
              <a:rPr lang="es-ES" dirty="0"/>
              <a:t> de un registro de desplazamiento en </a:t>
            </a:r>
            <a:r>
              <a:rPr lang="es-ES" dirty="0" smtClean="0"/>
              <a:t>el Mismo </a:t>
            </a:r>
            <a:r>
              <a:rPr lang="es-ES" dirty="0"/>
              <a:t>tiempo.</a:t>
            </a:r>
          </a:p>
          <a:p>
            <a:r>
              <a:rPr lang="es-ES" b="1" dirty="0" smtClean="0"/>
              <a:t>Rotación</a:t>
            </a:r>
            <a:r>
              <a:rPr lang="es-ES" dirty="0" smtClean="0"/>
              <a:t>: </a:t>
            </a:r>
            <a:r>
              <a:rPr lang="es-ES" dirty="0"/>
              <a:t>Desplazamiento en serie de datos con la (s) salida (s) del último </a:t>
            </a:r>
            <a:r>
              <a:rPr lang="es-ES" dirty="0" err="1"/>
              <a:t>flip-flop</a:t>
            </a:r>
            <a:r>
              <a:rPr lang="es-ES" dirty="0"/>
              <a:t> </a:t>
            </a:r>
            <a:r>
              <a:rPr lang="es-ES" dirty="0" smtClean="0"/>
              <a:t>conectado a </a:t>
            </a:r>
            <a:r>
              <a:rPr lang="es-ES" dirty="0"/>
              <a:t>la (s) entrada (s) síncrona (s) del primer </a:t>
            </a:r>
            <a:r>
              <a:rPr lang="es-ES" dirty="0" err="1"/>
              <a:t>flip-flop</a:t>
            </a:r>
            <a:r>
              <a:rPr lang="es-ES" dirty="0"/>
              <a:t>. El resultado es la circulación </a:t>
            </a:r>
            <a:r>
              <a:rPr lang="es-ES" dirty="0" smtClean="0"/>
              <a:t>continua. de </a:t>
            </a:r>
            <a:r>
              <a:rPr lang="es-ES" dirty="0"/>
              <a:t>los mismos datos.</a:t>
            </a:r>
          </a:p>
          <a:p>
            <a:r>
              <a:rPr lang="es-ES" b="1" dirty="0"/>
              <a:t>Desplazamiento a la </a:t>
            </a:r>
            <a:r>
              <a:rPr lang="es-ES" b="1" dirty="0" smtClean="0"/>
              <a:t>derecha</a:t>
            </a:r>
            <a:r>
              <a:rPr lang="es-ES" dirty="0" smtClean="0"/>
              <a:t>: </a:t>
            </a:r>
            <a:r>
              <a:rPr lang="es-ES" dirty="0"/>
              <a:t>Un movimiento de datos de izquierda a derecha en un registro de desplazamiento. </a:t>
            </a:r>
            <a:endParaRPr lang="es-ES" dirty="0" smtClean="0"/>
          </a:p>
          <a:p>
            <a:r>
              <a:rPr lang="es-ES" b="1" dirty="0" smtClean="0"/>
              <a:t>Desplazamiento </a:t>
            </a:r>
            <a:r>
              <a:rPr lang="es-ES" b="1" dirty="0"/>
              <a:t>a la </a:t>
            </a:r>
            <a:r>
              <a:rPr lang="es-ES" b="1" dirty="0" smtClean="0"/>
              <a:t>izquierda</a:t>
            </a:r>
            <a:r>
              <a:rPr lang="es-ES" dirty="0" smtClean="0"/>
              <a:t>: </a:t>
            </a:r>
            <a:r>
              <a:rPr lang="es-ES" dirty="0"/>
              <a:t>Un movimiento de datos de derecha a izquierda en un registro de desplazamiento. 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registro de desplazamiento que puede desplazar en serie los bits hacia la izquierda o hacia la </a:t>
            </a:r>
            <a:r>
              <a:rPr lang="es-ES" dirty="0" smtClean="0"/>
              <a:t>derecha de </a:t>
            </a:r>
            <a:r>
              <a:rPr lang="es-ES" dirty="0"/>
              <a:t>acuerdo con el estado de una entrada de control de dirección.</a:t>
            </a:r>
          </a:p>
          <a:p>
            <a:r>
              <a:rPr lang="es-ES" b="1" dirty="0"/>
              <a:t>Registro de desplazamiento de carga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Un registro de desplazamiento que puede </a:t>
            </a:r>
            <a:r>
              <a:rPr lang="es-ES" dirty="0" err="1"/>
              <a:t>preajustarse</a:t>
            </a:r>
            <a:r>
              <a:rPr lang="es-ES" dirty="0"/>
              <a:t> a cualquier valor </a:t>
            </a:r>
            <a:r>
              <a:rPr lang="es-ES" dirty="0" smtClean="0"/>
              <a:t>directamente cargando </a:t>
            </a:r>
            <a:r>
              <a:rPr lang="es-ES" dirty="0"/>
              <a:t>un número binario en sus chanclas internas.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universal</a:t>
            </a:r>
            <a:r>
              <a:rPr lang="es-ES" dirty="0" smtClean="0"/>
              <a:t>: Un </a:t>
            </a:r>
            <a:r>
              <a:rPr lang="es-ES" dirty="0"/>
              <a:t>registro de desplazamiento que puede funcionar con cualquier combinación </a:t>
            </a:r>
            <a:r>
              <a:rPr lang="es-ES" dirty="0" smtClean="0"/>
              <a:t>de entradas </a:t>
            </a:r>
            <a:r>
              <a:rPr lang="es-ES" dirty="0"/>
              <a:t>y salidas en serie y en paralelo (es decir, entrada en serie / salida en serie, entrada en serie / salida en </a:t>
            </a:r>
            <a:r>
              <a:rPr lang="es-ES" dirty="0" smtClean="0"/>
              <a:t>paralelo, entrada </a:t>
            </a:r>
            <a:r>
              <a:rPr lang="es-ES" dirty="0"/>
              <a:t>paralela / salida serial, entrada paralela / salida paralela). Un registro de desplazamiento universal es </a:t>
            </a:r>
            <a:r>
              <a:rPr lang="es-ES" dirty="0" smtClean="0"/>
              <a:t>también a </a:t>
            </a:r>
            <a:r>
              <a:rPr lang="es-ES" dirty="0"/>
              <a:t>menudo </a:t>
            </a:r>
            <a:r>
              <a:rPr lang="es-ES" dirty="0" smtClean="0"/>
              <a:t>bidireccional.</a:t>
            </a:r>
          </a:p>
        </p:txBody>
      </p:sp>
    </p:spTree>
    <p:extLst>
      <p:ext uri="{BB962C8B-B14F-4D97-AF65-F5344CB8AC3E}">
        <p14:creationId xmlns:p14="http://schemas.microsoft.com/office/powerpoint/2010/main" val="35456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                                                                                                Serial </a:t>
            </a:r>
            <a:r>
              <a:rPr lang="es-ES" dirty="0" err="1" smtClean="0"/>
              <a:t>Shifting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0" y="2586532"/>
            <a:ext cx="3175339" cy="400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38" y="2961314"/>
            <a:ext cx="7337818" cy="24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11" y="1853248"/>
            <a:ext cx="6391132" cy="47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" y="1704319"/>
            <a:ext cx="718185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82" y="3095349"/>
            <a:ext cx="4879159" cy="22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 de 4 bits, corrimiento hacia la izquierda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1" y="2593483"/>
            <a:ext cx="9191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Left</a:t>
            </a:r>
            <a:endParaRPr lang="es-ES" dirty="0" smtClean="0"/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Right</a:t>
            </a: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3447" y="373976"/>
            <a:ext cx="5065231" cy="77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r>
              <a:rPr lang="es-ES" dirty="0" smtClean="0"/>
              <a:t>Con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3216" y="1017065"/>
            <a:ext cx="4785896" cy="66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" y="3825380"/>
            <a:ext cx="4525394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94" y="2102972"/>
            <a:ext cx="5513641" cy="454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" y="2309894"/>
            <a:ext cx="6002736" cy="19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1853248"/>
            <a:ext cx="5583616" cy="4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de Johnson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3" y="1824311"/>
            <a:ext cx="5981352" cy="168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6" y="3820921"/>
            <a:ext cx="2613926" cy="255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8959" y="1823310"/>
            <a:ext cx="4529308" cy="4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43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Participar en la feria (con un Proyecto) = 20%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5%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5%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6239</TotalTime>
  <Words>16450</Words>
  <Application>Microsoft Office PowerPoint</Application>
  <PresentationFormat>Panorámica</PresentationFormat>
  <Paragraphs>2224</Paragraphs>
  <Slides>370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370</vt:i4>
      </vt:variant>
    </vt:vector>
  </HeadingPairs>
  <TitlesOfParts>
    <vt:vector size="374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Presentación de PowerPoint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Presentación de PowerPoint</vt:lpstr>
      <vt:lpstr>Aritmética Digital</vt:lpstr>
      <vt:lpstr>Aritmética Digital – Aritmética Binaria sin Signo - Adición</vt:lpstr>
      <vt:lpstr>Aritmética Digital – Aritmética Binaria sin Signo – Adición</vt:lpstr>
      <vt:lpstr>Aritmética Digital – Aritmética Binaria sin Signo - Adición</vt:lpstr>
      <vt:lpstr>Aritmética Digital – Aritmética Binaria sin Signo - Adición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Sumador BCD</vt:lpstr>
      <vt:lpstr>Aritmética Digital – Sumador BCD</vt:lpstr>
      <vt:lpstr>Aritmética Digital – Sumador BCD</vt:lpstr>
      <vt:lpstr>Aritmética Digital – Sumador BCD</vt:lpstr>
      <vt:lpstr>Presentación de PowerPoint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Presentación de PowerPoint</vt:lpstr>
      <vt:lpstr>Contadores y Registros de Corrimiento</vt:lpstr>
      <vt:lpstr>Contadores y Registros de Corrimiento - Teoría Básica - 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 </vt:lpstr>
      <vt:lpstr>Contadores y Registros de Corrimiento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Contadores en VHDL - </vt:lpstr>
      <vt:lpstr>Contadores y Registros de Corrimiento - Contadores en VHDL 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Contador con Preset en VHDL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Contadores de Anillo - </vt:lpstr>
      <vt:lpstr>Contadores y Registros de Corrimiento - Contadores de Anillo - </vt:lpstr>
      <vt:lpstr>Contadores y Registros de Corrimiento - Contador de Johnson - 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441</cp:revision>
  <cp:lastPrinted>2019-02-19T17:02:12Z</cp:lastPrinted>
  <dcterms:created xsi:type="dcterms:W3CDTF">2018-02-28T08:20:25Z</dcterms:created>
  <dcterms:modified xsi:type="dcterms:W3CDTF">2019-07-09T20:42:59Z</dcterms:modified>
</cp:coreProperties>
</file>